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65" r:id="rId1"/>
    <p:sldMasterId id="2147483666" r:id="rId2"/>
    <p:sldMasterId id="2147483667" r:id="rId3"/>
  </p:sldMasterIdLst>
  <p:notesMasterIdLst>
    <p:notesMasterId r:id="rId27"/>
  </p:notesMasterIdLst>
  <p:sldIdLst>
    <p:sldId id="256" r:id="rId4"/>
    <p:sldId id="257" r:id="rId5"/>
    <p:sldId id="258" r:id="rId6"/>
    <p:sldId id="259" r:id="rId7"/>
    <p:sldId id="318" r:id="rId8"/>
    <p:sldId id="319" r:id="rId9"/>
    <p:sldId id="262" r:id="rId10"/>
    <p:sldId id="298" r:id="rId11"/>
    <p:sldId id="299" r:id="rId12"/>
    <p:sldId id="300" r:id="rId13"/>
    <p:sldId id="301" r:id="rId14"/>
    <p:sldId id="302" r:id="rId15"/>
    <p:sldId id="303" r:id="rId16"/>
    <p:sldId id="304" r:id="rId17"/>
    <p:sldId id="305" r:id="rId18"/>
    <p:sldId id="306" r:id="rId19"/>
    <p:sldId id="307" r:id="rId20"/>
    <p:sldId id="308" r:id="rId21"/>
    <p:sldId id="317" r:id="rId22"/>
    <p:sldId id="311" r:id="rId23"/>
    <p:sldId id="296" r:id="rId24"/>
    <p:sldId id="261" r:id="rId25"/>
    <p:sldId id="263" r:id="rId26"/>
  </p:sldIdLst>
  <p:sldSz cx="9144000" cy="5143500" type="screen16x9"/>
  <p:notesSz cx="7102475" cy="9388475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李 思涵" initials="李" lastIdx="9" clrIdx="0">
    <p:extLst>
      <p:ext uri="{19B8F6BF-5375-455C-9EA6-DF929625EA0E}">
        <p15:presenceInfo xmlns:p15="http://schemas.microsoft.com/office/powerpoint/2012/main" userId="75cae3e18805d70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2" d="100"/>
          <a:sy n="142" d="100"/>
        </p:scale>
        <p:origin x="184" y="8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commentAuthors" Target="commentAuthor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423863" y="704850"/>
            <a:ext cx="6256337" cy="35194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213" tIns="94213" rIns="94213" bIns="94213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6359eb7e95_0_8:notes"/>
          <p:cNvSpPr txBox="1">
            <a:spLocks noGrp="1"/>
          </p:cNvSpPr>
          <p:nvPr>
            <p:ph type="body" idx="1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</p:spPr>
        <p:txBody>
          <a:bodyPr spcFirstLastPara="1" wrap="square" lIns="94213" tIns="94213" rIns="94213" bIns="94213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  <p:sp>
        <p:nvSpPr>
          <p:cNvPr id="70" name="Google Shape;70;g6359eb7e95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3863" y="704850"/>
            <a:ext cx="6254750" cy="35194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636e26be46_0_171:notes"/>
          <p:cNvSpPr txBox="1">
            <a:spLocks noGrp="1"/>
          </p:cNvSpPr>
          <p:nvPr>
            <p:ph type="body" idx="1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213" tIns="94213" rIns="94213" bIns="94213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  <p:sp>
        <p:nvSpPr>
          <p:cNvPr id="119" name="Google Shape;119;g636e26be46_0_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3863" y="704850"/>
            <a:ext cx="6254750" cy="35194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0598109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636e26be46_0_171:notes"/>
          <p:cNvSpPr txBox="1">
            <a:spLocks noGrp="1"/>
          </p:cNvSpPr>
          <p:nvPr>
            <p:ph type="body" idx="1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213" tIns="94213" rIns="94213" bIns="94213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  <p:sp>
        <p:nvSpPr>
          <p:cNvPr id="119" name="Google Shape;119;g636e26be46_0_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3863" y="704850"/>
            <a:ext cx="6254750" cy="35194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0860184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636e26be46_0_171:notes"/>
          <p:cNvSpPr txBox="1">
            <a:spLocks noGrp="1"/>
          </p:cNvSpPr>
          <p:nvPr>
            <p:ph type="body" idx="1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213" tIns="94213" rIns="94213" bIns="94213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  <p:sp>
        <p:nvSpPr>
          <p:cNvPr id="119" name="Google Shape;119;g636e26be46_0_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3863" y="704850"/>
            <a:ext cx="6254750" cy="35194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259268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636e26be46_0_171:notes"/>
          <p:cNvSpPr txBox="1">
            <a:spLocks noGrp="1"/>
          </p:cNvSpPr>
          <p:nvPr>
            <p:ph type="body" idx="1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213" tIns="94213" rIns="94213" bIns="94213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  <p:sp>
        <p:nvSpPr>
          <p:cNvPr id="119" name="Google Shape;119;g636e26be46_0_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3863" y="704850"/>
            <a:ext cx="6254750" cy="35194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5398892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636e26be46_0_171:notes"/>
          <p:cNvSpPr txBox="1">
            <a:spLocks noGrp="1"/>
          </p:cNvSpPr>
          <p:nvPr>
            <p:ph type="body" idx="1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213" tIns="94213" rIns="94213" bIns="94213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  <p:sp>
        <p:nvSpPr>
          <p:cNvPr id="119" name="Google Shape;119;g636e26be46_0_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3863" y="704850"/>
            <a:ext cx="6254750" cy="35194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440776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636e26be46_0_171:notes"/>
          <p:cNvSpPr txBox="1">
            <a:spLocks noGrp="1"/>
          </p:cNvSpPr>
          <p:nvPr>
            <p:ph type="body" idx="1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213" tIns="94213" rIns="94213" bIns="94213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  <p:sp>
        <p:nvSpPr>
          <p:cNvPr id="119" name="Google Shape;119;g636e26be46_0_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3863" y="704850"/>
            <a:ext cx="6254750" cy="35194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353788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636e26be46_0_171:notes"/>
          <p:cNvSpPr txBox="1">
            <a:spLocks noGrp="1"/>
          </p:cNvSpPr>
          <p:nvPr>
            <p:ph type="body" idx="1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213" tIns="94213" rIns="94213" bIns="94213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  <p:sp>
        <p:nvSpPr>
          <p:cNvPr id="119" name="Google Shape;119;g636e26be46_0_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3863" y="704850"/>
            <a:ext cx="6254750" cy="35194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5061514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636e26be46_0_171:notes"/>
          <p:cNvSpPr txBox="1">
            <a:spLocks noGrp="1"/>
          </p:cNvSpPr>
          <p:nvPr>
            <p:ph type="body" idx="1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213" tIns="94213" rIns="94213" bIns="94213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  <p:sp>
        <p:nvSpPr>
          <p:cNvPr id="119" name="Google Shape;119;g636e26be46_0_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3863" y="704850"/>
            <a:ext cx="6254750" cy="35194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5525748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636e26be46_0_171:notes"/>
          <p:cNvSpPr txBox="1">
            <a:spLocks noGrp="1"/>
          </p:cNvSpPr>
          <p:nvPr>
            <p:ph type="body" idx="1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213" tIns="94213" rIns="94213" bIns="94213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  <p:sp>
        <p:nvSpPr>
          <p:cNvPr id="119" name="Google Shape;119;g636e26be46_0_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3863" y="704850"/>
            <a:ext cx="6254750" cy="35194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417709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636e26be46_0_171:notes"/>
          <p:cNvSpPr txBox="1">
            <a:spLocks noGrp="1"/>
          </p:cNvSpPr>
          <p:nvPr>
            <p:ph type="body" idx="1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213" tIns="94213" rIns="94213" bIns="94213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  <p:sp>
        <p:nvSpPr>
          <p:cNvPr id="119" name="Google Shape;119;g636e26be46_0_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3863" y="704850"/>
            <a:ext cx="6254750" cy="35194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2993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636e26be46_0_36:notes"/>
          <p:cNvSpPr txBox="1">
            <a:spLocks noGrp="1"/>
          </p:cNvSpPr>
          <p:nvPr>
            <p:ph type="body" idx="1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213" tIns="94213" rIns="94213" bIns="94213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  <p:sp>
        <p:nvSpPr>
          <p:cNvPr id="76" name="Google Shape;76;g636e26be46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3863" y="704850"/>
            <a:ext cx="6254750" cy="35194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636e26be46_0_171:notes"/>
          <p:cNvSpPr txBox="1">
            <a:spLocks noGrp="1"/>
          </p:cNvSpPr>
          <p:nvPr>
            <p:ph type="body" idx="1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213" tIns="94213" rIns="94213" bIns="94213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  <p:sp>
        <p:nvSpPr>
          <p:cNvPr id="119" name="Google Shape;119;g636e26be46_0_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3863" y="704850"/>
            <a:ext cx="6254750" cy="35194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50384183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636e26be46_0_166:notes"/>
          <p:cNvSpPr txBox="1">
            <a:spLocks noGrp="1"/>
          </p:cNvSpPr>
          <p:nvPr>
            <p:ph type="body" idx="1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213" tIns="94213" rIns="94213" bIns="94213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  <p:sp>
        <p:nvSpPr>
          <p:cNvPr id="113" name="Google Shape;113;g636e26be46_0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3863" y="704850"/>
            <a:ext cx="6254750" cy="35194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83233673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636e26be46_0_166:notes"/>
          <p:cNvSpPr txBox="1">
            <a:spLocks noGrp="1"/>
          </p:cNvSpPr>
          <p:nvPr>
            <p:ph type="body" idx="1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213" tIns="94213" rIns="94213" bIns="94213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  <p:sp>
        <p:nvSpPr>
          <p:cNvPr id="113" name="Google Shape;113;g636e26be46_0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3863" y="704850"/>
            <a:ext cx="6254750" cy="35194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636e26be46_0_118:notes"/>
          <p:cNvSpPr txBox="1">
            <a:spLocks noGrp="1"/>
          </p:cNvSpPr>
          <p:nvPr>
            <p:ph type="body" idx="1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213" tIns="94213" rIns="94213" bIns="94213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  <p:sp>
        <p:nvSpPr>
          <p:cNvPr id="125" name="Google Shape;125;g636e26be46_0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3863" y="704850"/>
            <a:ext cx="6254750" cy="35194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636e26be46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3863" y="704850"/>
            <a:ext cx="6254750" cy="35194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3" name="Google Shape;93;g636e26be46_0_62:notes"/>
          <p:cNvSpPr txBox="1">
            <a:spLocks noGrp="1"/>
          </p:cNvSpPr>
          <p:nvPr>
            <p:ph type="body" idx="1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213" tIns="94213" rIns="94213" bIns="94213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636e26be46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3863" y="704850"/>
            <a:ext cx="6254750" cy="35194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0" name="Google Shape;100;g636e26be46_0_78:notes"/>
          <p:cNvSpPr txBox="1">
            <a:spLocks noGrp="1"/>
          </p:cNvSpPr>
          <p:nvPr>
            <p:ph type="body" idx="1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213" tIns="94213" rIns="94213" bIns="94213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636e26be46_0_51:notes"/>
          <p:cNvSpPr txBox="1">
            <a:spLocks noGrp="1"/>
          </p:cNvSpPr>
          <p:nvPr>
            <p:ph type="body" idx="1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213" tIns="94213" rIns="94213" bIns="94213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  <p:sp>
        <p:nvSpPr>
          <p:cNvPr id="107" name="Google Shape;107;g636e26be46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3863" y="704850"/>
            <a:ext cx="6254750" cy="35194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6366394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636e26be46_0_51:notes"/>
          <p:cNvSpPr txBox="1">
            <a:spLocks noGrp="1"/>
          </p:cNvSpPr>
          <p:nvPr>
            <p:ph type="body" idx="1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213" tIns="94213" rIns="94213" bIns="94213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  <p:sp>
        <p:nvSpPr>
          <p:cNvPr id="107" name="Google Shape;107;g636e26be46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3863" y="704850"/>
            <a:ext cx="6254750" cy="35194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636e26be46_0_171:notes"/>
          <p:cNvSpPr txBox="1">
            <a:spLocks noGrp="1"/>
          </p:cNvSpPr>
          <p:nvPr>
            <p:ph type="body" idx="1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213" tIns="94213" rIns="94213" bIns="94213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  <p:sp>
        <p:nvSpPr>
          <p:cNvPr id="119" name="Google Shape;119;g636e26be46_0_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3863" y="704850"/>
            <a:ext cx="6254750" cy="35194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636e26be46_0_171:notes"/>
          <p:cNvSpPr txBox="1">
            <a:spLocks noGrp="1"/>
          </p:cNvSpPr>
          <p:nvPr>
            <p:ph type="body" idx="1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213" tIns="94213" rIns="94213" bIns="94213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  <p:sp>
        <p:nvSpPr>
          <p:cNvPr id="119" name="Google Shape;119;g636e26be46_0_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3863" y="704850"/>
            <a:ext cx="6254750" cy="35194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8502661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636e26be46_0_171:notes"/>
          <p:cNvSpPr txBox="1">
            <a:spLocks noGrp="1"/>
          </p:cNvSpPr>
          <p:nvPr>
            <p:ph type="body" idx="1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213" tIns="94213" rIns="94213" bIns="94213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  <p:sp>
        <p:nvSpPr>
          <p:cNvPr id="119" name="Google Shape;119;g636e26be46_0_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3863" y="704850"/>
            <a:ext cx="6254750" cy="35194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8111805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68540" y="4627318"/>
            <a:ext cx="1382860" cy="240030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1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Slide 1">
  <p:cSld name="Content Slide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Slide 2">
  <p:cSld name="Content Slide 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68540" y="4627318"/>
            <a:ext cx="1382860" cy="24003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Slide 1">
  <p:cSld name="Content Slide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Slide 2">
  <p:cSld name="Content Slide 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840212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>
                <a:solidFill>
                  <a:schemeClr val="tx1"/>
                </a:solidFill>
              </a:defRPr>
            </a:lvl1pPr>
            <a:lvl2pPr lvl="1" algn="r">
              <a:buNone/>
              <a:defRPr sz="1300">
                <a:solidFill>
                  <a:schemeClr val="tx1"/>
                </a:solidFill>
              </a:defRPr>
            </a:lvl2pPr>
            <a:lvl3pPr lvl="2" algn="r">
              <a:buNone/>
              <a:defRPr sz="1300">
                <a:solidFill>
                  <a:schemeClr val="tx1"/>
                </a:solidFill>
              </a:defRPr>
            </a:lvl3pPr>
            <a:lvl4pPr lvl="3" algn="r">
              <a:buNone/>
              <a:defRPr sz="1300">
                <a:solidFill>
                  <a:schemeClr val="tx1"/>
                </a:solidFill>
              </a:defRPr>
            </a:lvl4pPr>
            <a:lvl5pPr lvl="4" algn="r">
              <a:buNone/>
              <a:defRPr sz="1300">
                <a:solidFill>
                  <a:schemeClr val="tx1"/>
                </a:solidFill>
              </a:defRPr>
            </a:lvl5pPr>
            <a:lvl6pPr lvl="5" algn="r">
              <a:buNone/>
              <a:defRPr sz="1300">
                <a:solidFill>
                  <a:schemeClr val="tx1"/>
                </a:solidFill>
              </a:defRPr>
            </a:lvl6pPr>
            <a:lvl7pPr lvl="6" algn="r">
              <a:buNone/>
              <a:defRPr sz="1300">
                <a:solidFill>
                  <a:schemeClr val="tx1"/>
                </a:solidFill>
              </a:defRPr>
            </a:lvl7pPr>
            <a:lvl8pPr lvl="7" algn="r">
              <a:buNone/>
              <a:defRPr sz="1300">
                <a:solidFill>
                  <a:schemeClr val="tx1"/>
                </a:solidFill>
              </a:defRPr>
            </a:lvl8pPr>
            <a:lvl9pPr lvl="8" algn="r">
              <a:buNone/>
              <a:defRPr sz="1300">
                <a:solidFill>
                  <a:schemeClr val="tx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>
                <a:solidFill>
                  <a:schemeClr val="tx1"/>
                </a:solidFill>
              </a:defRPr>
            </a:lvl1pPr>
            <a:lvl2pPr lvl="1" algn="r">
              <a:buNone/>
              <a:defRPr sz="1300">
                <a:solidFill>
                  <a:schemeClr val="tx1"/>
                </a:solidFill>
              </a:defRPr>
            </a:lvl2pPr>
            <a:lvl3pPr lvl="2" algn="r">
              <a:buNone/>
              <a:defRPr sz="1300">
                <a:solidFill>
                  <a:schemeClr val="tx1"/>
                </a:solidFill>
              </a:defRPr>
            </a:lvl3pPr>
            <a:lvl4pPr lvl="3" algn="r">
              <a:buNone/>
              <a:defRPr sz="1300">
                <a:solidFill>
                  <a:schemeClr val="tx1"/>
                </a:solidFill>
              </a:defRPr>
            </a:lvl4pPr>
            <a:lvl5pPr lvl="4" algn="r">
              <a:buNone/>
              <a:defRPr sz="1300">
                <a:solidFill>
                  <a:schemeClr val="tx1"/>
                </a:solidFill>
              </a:defRPr>
            </a:lvl5pPr>
            <a:lvl6pPr lvl="5" algn="r">
              <a:buNone/>
              <a:defRPr sz="1300">
                <a:solidFill>
                  <a:schemeClr val="tx1"/>
                </a:solidFill>
              </a:defRPr>
            </a:lvl6pPr>
            <a:lvl7pPr lvl="6" algn="r">
              <a:buNone/>
              <a:defRPr sz="1300">
                <a:solidFill>
                  <a:schemeClr val="tx1"/>
                </a:solidFill>
              </a:defRPr>
            </a:lvl7pPr>
            <a:lvl8pPr lvl="7" algn="r">
              <a:buNone/>
              <a:defRPr sz="1300">
                <a:solidFill>
                  <a:schemeClr val="tx1"/>
                </a:solidFill>
              </a:defRPr>
            </a:lvl8pPr>
            <a:lvl9pPr lvl="8" algn="r">
              <a:buNone/>
              <a:defRPr sz="1300">
                <a:solidFill>
                  <a:schemeClr val="tx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8" r:id="rId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21"/>
          <p:cNvSpPr txBox="1">
            <a:spLocks noGrp="1"/>
          </p:cNvSpPr>
          <p:nvPr>
            <p:ph type="title"/>
          </p:nvPr>
        </p:nvSpPr>
        <p:spPr>
          <a:xfrm>
            <a:off x="4455936" y="846272"/>
            <a:ext cx="4566000" cy="15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Georgia"/>
              <a:buNone/>
            </a:pPr>
            <a:r>
              <a:rPr lang="en" sz="4000" b="1" i="0" u="none" strike="noStrike" cap="none" dirty="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SMA </a:t>
            </a:r>
            <a:r>
              <a:rPr lang="en" sz="4000" b="1" dirty="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&amp; </a:t>
            </a:r>
            <a:endParaRPr sz="4000" b="1" dirty="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Georgia"/>
              <a:buNone/>
            </a:pPr>
            <a:r>
              <a:rPr lang="en" sz="4000" b="1" dirty="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HULL TRADING</a:t>
            </a:r>
            <a:endParaRPr sz="4000" b="1" dirty="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Georgia"/>
              <a:buNone/>
            </a:pPr>
            <a:endParaRPr sz="4000" b="1" dirty="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Georgia"/>
              <a:buNone/>
            </a:pPr>
            <a:r>
              <a:rPr lang="en" sz="3200" b="1" i="1" dirty="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Week 2 </a:t>
            </a:r>
            <a:endParaRPr sz="3200" b="1" i="1" u="none" strike="noStrike" cap="none" dirty="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7"/>
          <p:cNvSpPr txBox="1">
            <a:spLocks noGrp="1"/>
          </p:cNvSpPr>
          <p:nvPr>
            <p:ph type="title"/>
          </p:nvPr>
        </p:nvSpPr>
        <p:spPr>
          <a:xfrm>
            <a:off x="76200" y="53578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b="1" dirty="0">
                <a:solidFill>
                  <a:srgbClr val="E84A27"/>
                </a:solidFill>
                <a:latin typeface="Georgia"/>
                <a:ea typeface="Georgia"/>
                <a:cs typeface="Georgia"/>
                <a:sym typeface="Georgia"/>
              </a:rPr>
              <a:t>2. S-Volume </a:t>
            </a:r>
            <a:r>
              <a:rPr lang="en-US" sz="4400" b="1" dirty="0">
                <a:solidFill>
                  <a:srgbClr val="E84A27"/>
                </a:solidFill>
                <a:latin typeface="Georgia"/>
                <a:ea typeface="Georgia"/>
                <a:cs typeface="Georgia"/>
                <a:sym typeface="Georgia"/>
              </a:rPr>
              <a:t>Analysis</a:t>
            </a:r>
            <a:endParaRPr sz="4400" b="1" i="0" u="none" strike="noStrike" cap="none" dirty="0">
              <a:solidFill>
                <a:srgbClr val="E84A27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22" name="Google Shape;122;p2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t>10</a:t>
            </a:fld>
            <a:endParaRPr dirty="0">
              <a:solidFill>
                <a:schemeClr val="bg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C6928D2-5B31-4EC5-9E52-4B18C8C7CC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2181" y="1145083"/>
            <a:ext cx="6639638" cy="2853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5811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7"/>
          <p:cNvSpPr txBox="1">
            <a:spLocks noGrp="1"/>
          </p:cNvSpPr>
          <p:nvPr>
            <p:ph type="title"/>
          </p:nvPr>
        </p:nvSpPr>
        <p:spPr>
          <a:xfrm>
            <a:off x="76200" y="53578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b="1" dirty="0">
                <a:solidFill>
                  <a:srgbClr val="E84A27"/>
                </a:solidFill>
                <a:latin typeface="Georgia"/>
                <a:ea typeface="Georgia"/>
                <a:cs typeface="Georgia"/>
                <a:sym typeface="Georgia"/>
              </a:rPr>
              <a:t>2. S-Volume </a:t>
            </a:r>
            <a:r>
              <a:rPr lang="en-US" sz="4400" b="1" dirty="0">
                <a:solidFill>
                  <a:srgbClr val="E84A27"/>
                </a:solidFill>
                <a:latin typeface="Georgia"/>
                <a:ea typeface="Georgia"/>
                <a:cs typeface="Georgia"/>
                <a:sym typeface="Georgia"/>
              </a:rPr>
              <a:t>Analysis</a:t>
            </a:r>
            <a:endParaRPr sz="4400" b="1" i="0" u="none" strike="noStrike" cap="none" dirty="0">
              <a:solidFill>
                <a:srgbClr val="E84A27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22" name="Google Shape;122;p2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t>11</a:t>
            </a:fld>
            <a:endParaRPr dirty="0">
              <a:solidFill>
                <a:schemeClr val="bg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5CC4CEC-4D32-44A9-A012-5C56B6025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9646" y="1145083"/>
            <a:ext cx="6664707" cy="2853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3611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7"/>
          <p:cNvSpPr txBox="1">
            <a:spLocks noGrp="1"/>
          </p:cNvSpPr>
          <p:nvPr>
            <p:ph type="title"/>
          </p:nvPr>
        </p:nvSpPr>
        <p:spPr>
          <a:xfrm>
            <a:off x="76200" y="53578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b="1" dirty="0">
                <a:solidFill>
                  <a:srgbClr val="E84A27"/>
                </a:solidFill>
                <a:latin typeface="Georgia"/>
                <a:ea typeface="Georgia"/>
                <a:cs typeface="Georgia"/>
                <a:sym typeface="Georgia"/>
              </a:rPr>
              <a:t>2. S-Volume </a:t>
            </a:r>
            <a:r>
              <a:rPr lang="en-US" sz="4400" b="1" dirty="0">
                <a:solidFill>
                  <a:srgbClr val="E84A27"/>
                </a:solidFill>
                <a:latin typeface="Georgia"/>
                <a:ea typeface="Georgia"/>
                <a:cs typeface="Georgia"/>
                <a:sym typeface="Georgia"/>
              </a:rPr>
              <a:t>Analysis</a:t>
            </a:r>
            <a:endParaRPr sz="4400" b="1" i="0" u="none" strike="noStrike" cap="none" dirty="0">
              <a:solidFill>
                <a:srgbClr val="E84A27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22" name="Google Shape;122;p2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t>12</a:t>
            </a:fld>
            <a:endParaRPr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493886A-6FBC-445A-9BFA-5DEE5C79F0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6368" y="1145083"/>
            <a:ext cx="6711263" cy="2853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1510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7"/>
          <p:cNvSpPr txBox="1">
            <a:spLocks noGrp="1"/>
          </p:cNvSpPr>
          <p:nvPr>
            <p:ph type="title"/>
          </p:nvPr>
        </p:nvSpPr>
        <p:spPr>
          <a:xfrm>
            <a:off x="76200" y="53578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b="1" dirty="0">
                <a:solidFill>
                  <a:srgbClr val="E84A27"/>
                </a:solidFill>
                <a:latin typeface="Georgia"/>
                <a:ea typeface="Georgia"/>
                <a:cs typeface="Georgia"/>
                <a:sym typeface="Georgia"/>
              </a:rPr>
              <a:t>2. S-Volume </a:t>
            </a:r>
            <a:r>
              <a:rPr lang="en-US" sz="4400" b="1" dirty="0">
                <a:solidFill>
                  <a:srgbClr val="E84A27"/>
                </a:solidFill>
                <a:latin typeface="Georgia"/>
                <a:ea typeface="Georgia"/>
                <a:cs typeface="Georgia"/>
                <a:sym typeface="Georgia"/>
              </a:rPr>
              <a:t>Analysis</a:t>
            </a:r>
            <a:endParaRPr sz="4400" b="1" i="0" u="none" strike="noStrike" cap="none" dirty="0">
              <a:solidFill>
                <a:srgbClr val="E84A27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22" name="Google Shape;122;p2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t>13</a:t>
            </a:fld>
            <a:endParaRPr dirty="0">
              <a:solidFill>
                <a:schemeClr val="bg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DC9D203-6438-48DF-8C32-2E693B57FC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4274" y="1145083"/>
            <a:ext cx="6675451" cy="2853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7484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7"/>
          <p:cNvSpPr txBox="1">
            <a:spLocks noGrp="1"/>
          </p:cNvSpPr>
          <p:nvPr>
            <p:ph type="title"/>
          </p:nvPr>
        </p:nvSpPr>
        <p:spPr>
          <a:xfrm>
            <a:off x="76200" y="53578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b="1" dirty="0">
                <a:solidFill>
                  <a:srgbClr val="E84A27"/>
                </a:solidFill>
                <a:latin typeface="Georgia"/>
                <a:ea typeface="Georgia"/>
                <a:cs typeface="Georgia"/>
                <a:sym typeface="Georgia"/>
              </a:rPr>
              <a:t>2. S-Volume </a:t>
            </a:r>
            <a:r>
              <a:rPr lang="en-US" sz="4400" b="1" dirty="0">
                <a:solidFill>
                  <a:srgbClr val="E84A27"/>
                </a:solidFill>
                <a:latin typeface="Georgia"/>
                <a:ea typeface="Georgia"/>
                <a:cs typeface="Georgia"/>
                <a:sym typeface="Georgia"/>
              </a:rPr>
              <a:t>Analysis</a:t>
            </a:r>
            <a:endParaRPr sz="4400" b="1" i="0" u="none" strike="noStrike" cap="none" dirty="0">
              <a:solidFill>
                <a:srgbClr val="E84A27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22" name="Google Shape;122;p2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t>14</a:t>
            </a:fld>
            <a:endParaRPr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4EB50F-D509-4C78-9FDC-3A3B5EE240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5321" y="1145083"/>
            <a:ext cx="6693357" cy="2853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404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7"/>
          <p:cNvSpPr txBox="1">
            <a:spLocks noGrp="1"/>
          </p:cNvSpPr>
          <p:nvPr>
            <p:ph type="title"/>
          </p:nvPr>
        </p:nvSpPr>
        <p:spPr>
          <a:xfrm>
            <a:off x="76200" y="53578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b="1" dirty="0">
                <a:solidFill>
                  <a:srgbClr val="E84A27"/>
                </a:solidFill>
                <a:latin typeface="Georgia"/>
                <a:ea typeface="Georgia"/>
                <a:cs typeface="Georgia"/>
                <a:sym typeface="Georgia"/>
              </a:rPr>
              <a:t>2. S-Volume </a:t>
            </a:r>
            <a:r>
              <a:rPr lang="en-US" sz="4400" b="1" dirty="0">
                <a:solidFill>
                  <a:srgbClr val="E84A27"/>
                </a:solidFill>
                <a:latin typeface="Georgia"/>
                <a:ea typeface="Georgia"/>
                <a:cs typeface="Georgia"/>
                <a:sym typeface="Georgia"/>
              </a:rPr>
              <a:t>Analysis</a:t>
            </a:r>
            <a:endParaRPr sz="4400" b="1" i="0" u="none" strike="noStrike" cap="none" dirty="0">
              <a:solidFill>
                <a:srgbClr val="E84A27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22" name="Google Shape;122;p2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t>15</a:t>
            </a:fld>
            <a:endParaRPr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B4367C-5210-46A8-8E7B-A577CBFB67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2181" y="1145083"/>
            <a:ext cx="6639638" cy="2853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0525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7"/>
          <p:cNvSpPr txBox="1">
            <a:spLocks noGrp="1"/>
          </p:cNvSpPr>
          <p:nvPr>
            <p:ph type="title"/>
          </p:nvPr>
        </p:nvSpPr>
        <p:spPr>
          <a:xfrm>
            <a:off x="76200" y="53578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b="1" dirty="0">
                <a:solidFill>
                  <a:srgbClr val="E84A27"/>
                </a:solidFill>
                <a:latin typeface="Georgia"/>
                <a:ea typeface="Georgia"/>
                <a:cs typeface="Georgia"/>
                <a:sym typeface="Georgia"/>
              </a:rPr>
              <a:t>2. S-Volume </a:t>
            </a:r>
            <a:r>
              <a:rPr lang="en-US" sz="4400" b="1" dirty="0">
                <a:solidFill>
                  <a:srgbClr val="E84A27"/>
                </a:solidFill>
                <a:latin typeface="Georgia"/>
                <a:ea typeface="Georgia"/>
                <a:cs typeface="Georgia"/>
                <a:sym typeface="Georgia"/>
              </a:rPr>
              <a:t>Analysis</a:t>
            </a:r>
            <a:endParaRPr sz="4400" b="1" i="0" u="none" strike="noStrike" cap="none" dirty="0">
              <a:solidFill>
                <a:srgbClr val="E84A27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22" name="Google Shape;122;p2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t>16</a:t>
            </a:fld>
            <a:endParaRPr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292560-F0D6-419B-9B4B-B8C6BCBE59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6809" y="1145083"/>
            <a:ext cx="6650382" cy="2853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9687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7"/>
          <p:cNvSpPr txBox="1">
            <a:spLocks noGrp="1"/>
          </p:cNvSpPr>
          <p:nvPr>
            <p:ph type="title"/>
          </p:nvPr>
        </p:nvSpPr>
        <p:spPr>
          <a:xfrm>
            <a:off x="76200" y="53578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b="1" dirty="0">
                <a:solidFill>
                  <a:srgbClr val="E84A27"/>
                </a:solidFill>
                <a:latin typeface="Georgia"/>
                <a:ea typeface="Georgia"/>
                <a:cs typeface="Georgia"/>
                <a:sym typeface="Georgia"/>
              </a:rPr>
              <a:t>3. </a:t>
            </a:r>
            <a:r>
              <a:rPr lang="en-US" sz="4400" b="1" dirty="0">
                <a:solidFill>
                  <a:srgbClr val="E84A27"/>
                </a:solidFill>
                <a:latin typeface="Georgia"/>
                <a:ea typeface="Georgia"/>
                <a:cs typeface="Georgia"/>
                <a:sym typeface="Georgia"/>
              </a:rPr>
              <a:t>S-Score Metrics</a:t>
            </a:r>
            <a:endParaRPr sz="4400" b="1" i="0" u="none" strike="noStrike" cap="none" dirty="0">
              <a:solidFill>
                <a:srgbClr val="E84A27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22" name="Google Shape;122;p2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t>17</a:t>
            </a:fld>
            <a:endParaRPr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1DB64DF-11C5-4CE4-98B5-C8DC82409DA7}"/>
              </a:ext>
            </a:extLst>
          </p:cNvPr>
          <p:cNvSpPr txBox="1"/>
          <p:nvPr/>
        </p:nvSpPr>
        <p:spPr>
          <a:xfrm>
            <a:off x="4873305" y="961786"/>
            <a:ext cx="4052974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2"/>
              </a:buClr>
              <a:buSzPct val="115000"/>
              <a:buFont typeface="Arial" panose="020B0604020202020204" pitchFamily="34" charset="0"/>
              <a:buChar char="•"/>
            </a:pPr>
            <a:r>
              <a:rPr lang="en-US" dirty="0"/>
              <a:t>S-Score is the normalized value of S-Volume</a:t>
            </a:r>
          </a:p>
          <a:p>
            <a:pPr marL="285750" indent="-285750">
              <a:buClr>
                <a:schemeClr val="bg2"/>
              </a:buClr>
              <a:buSzPct val="115000"/>
              <a:buFont typeface="Arial" panose="020B0604020202020204" pitchFamily="34" charset="0"/>
              <a:buChar char="•"/>
            </a:pPr>
            <a:r>
              <a:rPr lang="en-US" dirty="0"/>
              <a:t>S-Volatility: 20-day moving average of “S” (exponentially-weighted sentiment estimate)</a:t>
            </a:r>
          </a:p>
          <a:p>
            <a:pPr marL="285750" indent="-285750">
              <a:buClr>
                <a:schemeClr val="bg2"/>
              </a:buClr>
              <a:buSzPct val="115000"/>
              <a:buFont typeface="Arial" panose="020B0604020202020204" pitchFamily="34" charset="0"/>
              <a:buChar char="•"/>
            </a:pPr>
            <a:r>
              <a:rPr lang="en-US" dirty="0"/>
              <a:t>S-Buzz is the measurement of unusual volume activity</a:t>
            </a:r>
          </a:p>
          <a:p>
            <a:pPr marL="285750" indent="-285750">
              <a:buClr>
                <a:schemeClr val="bg2"/>
              </a:buClr>
              <a:buSzPct val="115000"/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Clr>
                <a:schemeClr val="bg2"/>
              </a:buClr>
              <a:buSzPct val="115000"/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1F2138C-9877-4966-BDBE-D119A788558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39835" y="935479"/>
            <a:ext cx="4327634" cy="3363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6493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t>18</a:t>
            </a:fld>
            <a:endParaRPr dirty="0">
              <a:solidFill>
                <a:schemeClr val="bg1"/>
              </a:solidFill>
            </a:endParaRPr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EBD62580-FFC1-4E8E-9825-717ECB5CA7E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063" t="11212" r="8921" b="12830"/>
          <a:stretch/>
        </p:blipFill>
        <p:spPr>
          <a:xfrm>
            <a:off x="623027" y="749736"/>
            <a:ext cx="7897945" cy="364008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CA7E436-435A-4F48-896C-894EC956A321}"/>
              </a:ext>
            </a:extLst>
          </p:cNvPr>
          <p:cNvSpPr/>
          <p:nvPr/>
        </p:nvSpPr>
        <p:spPr>
          <a:xfrm>
            <a:off x="207748" y="84928"/>
            <a:ext cx="809548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3600" b="1" dirty="0">
                <a:solidFill>
                  <a:srgbClr val="E84A27"/>
                </a:solidFill>
                <a:latin typeface="Georgia"/>
                <a:ea typeface="Georgia"/>
                <a:cs typeface="Georgia"/>
                <a:sym typeface="Georgia"/>
              </a:rPr>
              <a:t>3. </a:t>
            </a:r>
            <a:r>
              <a:rPr lang="en-US" sz="3600" b="1" dirty="0">
                <a:solidFill>
                  <a:srgbClr val="E84A27"/>
                </a:solidFill>
                <a:latin typeface="Georgia"/>
                <a:ea typeface="Georgia"/>
                <a:cs typeface="Georgia"/>
                <a:sym typeface="Georgia"/>
              </a:rPr>
              <a:t>S-Score(Close) – Close to Close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6171562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7"/>
          <p:cNvSpPr txBox="1">
            <a:spLocks noGrp="1"/>
          </p:cNvSpPr>
          <p:nvPr>
            <p:ph type="title"/>
          </p:nvPr>
        </p:nvSpPr>
        <p:spPr>
          <a:xfrm>
            <a:off x="311700" y="86683"/>
            <a:ext cx="5712582" cy="1224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b="1" dirty="0">
                <a:solidFill>
                  <a:srgbClr val="E84A27"/>
                </a:solidFill>
                <a:latin typeface="Georgia"/>
                <a:ea typeface="Georgia"/>
                <a:cs typeface="Georgia"/>
                <a:sym typeface="Georgia"/>
              </a:rPr>
              <a:t>3. </a:t>
            </a:r>
            <a:r>
              <a:rPr lang="en-US" sz="4400" b="1" dirty="0">
                <a:solidFill>
                  <a:srgbClr val="E84A27"/>
                </a:solidFill>
                <a:latin typeface="Georgia"/>
                <a:ea typeface="Georgia"/>
                <a:cs typeface="Georgia"/>
                <a:sym typeface="Georgia"/>
              </a:rPr>
              <a:t>Lets zoom in…</a:t>
            </a:r>
            <a:endParaRPr sz="4400" b="1" i="0" u="none" strike="noStrike" cap="none" dirty="0">
              <a:solidFill>
                <a:srgbClr val="E84A27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22" name="Google Shape;122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t>19</a:t>
            </a:fld>
            <a:endParaRPr dirty="0">
              <a:solidFill>
                <a:schemeClr val="bg1"/>
              </a:solidFill>
            </a:endParaRPr>
          </a:p>
        </p:txBody>
      </p:sp>
      <p:pic>
        <p:nvPicPr>
          <p:cNvPr id="11" name="Picture 10" descr="A close up of a map&#10;&#10;Description automatically generated">
            <a:extLst>
              <a:ext uri="{FF2B5EF4-FFF2-40B4-BE49-F238E27FC236}">
                <a16:creationId xmlns:a16="http://schemas.microsoft.com/office/drawing/2014/main" id="{0075F3DA-D33C-488F-BDCC-082FBE4542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966" y="912322"/>
            <a:ext cx="5826235" cy="1942078"/>
          </a:xfrm>
          <a:prstGeom prst="rect">
            <a:avLst/>
          </a:prstGeom>
        </p:spPr>
      </p:pic>
      <p:pic>
        <p:nvPicPr>
          <p:cNvPr id="8" name="Picture 7" descr="A close up of a map&#10;&#10;Description automatically generated">
            <a:extLst>
              <a:ext uri="{FF2B5EF4-FFF2-40B4-BE49-F238E27FC236}">
                <a16:creationId xmlns:a16="http://schemas.microsoft.com/office/drawing/2014/main" id="{6F0AEFF7-1A63-4577-A278-AA317780A5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873" y="2830496"/>
            <a:ext cx="5826235" cy="213112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FC5CC46-7A1C-4FDF-A0E4-282BDA463962}"/>
              </a:ext>
            </a:extLst>
          </p:cNvPr>
          <p:cNvSpPr txBox="1"/>
          <p:nvPr/>
        </p:nvSpPr>
        <p:spPr>
          <a:xfrm>
            <a:off x="6283534" y="888418"/>
            <a:ext cx="282508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2"/>
              </a:buClr>
              <a:buSzPct val="115000"/>
              <a:buFont typeface="Arial" panose="020B0604020202020204" pitchFamily="34" charset="0"/>
              <a:buChar char="•"/>
            </a:pPr>
            <a:r>
              <a:rPr lang="en-US" dirty="0"/>
              <a:t>Notice that some peaks in the S-Score is followed by a peak in the returns for both open-open and close-close	</a:t>
            </a:r>
          </a:p>
          <a:p>
            <a:pPr marL="285750" indent="-285750">
              <a:buClr>
                <a:schemeClr val="bg2"/>
              </a:buClr>
              <a:buSzPct val="115000"/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57412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2"/>
          <p:cNvSpPr txBox="1">
            <a:spLocks noGrp="1"/>
          </p:cNvSpPr>
          <p:nvPr>
            <p:ph type="title"/>
          </p:nvPr>
        </p:nvSpPr>
        <p:spPr>
          <a:xfrm>
            <a:off x="2772665" y="927378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0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4A27"/>
              </a:buClr>
              <a:buSzPts val="3500"/>
              <a:buFont typeface="Georgia"/>
              <a:buAutoNum type="arabicPeriod"/>
            </a:pPr>
            <a:r>
              <a:rPr lang="en-US" sz="3500" b="1" dirty="0">
                <a:solidFill>
                  <a:srgbClr val="E84A27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lang="en" sz="3500" b="1" dirty="0">
                <a:solidFill>
                  <a:srgbClr val="E84A27"/>
                </a:solidFill>
                <a:latin typeface="Georgia"/>
                <a:ea typeface="Georgia"/>
                <a:cs typeface="Georgia"/>
                <a:sym typeface="Georgia"/>
              </a:rPr>
              <a:t>Data Distribution</a:t>
            </a:r>
            <a:endParaRPr sz="3500" b="1" i="0" u="none" strike="noStrike" cap="none" dirty="0">
              <a:solidFill>
                <a:srgbClr val="E84A27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79" name="Google Shape;79;p22"/>
          <p:cNvSpPr txBox="1"/>
          <p:nvPr/>
        </p:nvSpPr>
        <p:spPr>
          <a:xfrm>
            <a:off x="1847150" y="1745860"/>
            <a:ext cx="6206100" cy="22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" sz="4400" b="1" i="0" u="none" strike="noStrike" cap="none" dirty="0">
                <a:solidFill>
                  <a:srgbClr val="E84A27"/>
                </a:solidFill>
                <a:latin typeface="Georgia"/>
                <a:ea typeface="Georgia"/>
                <a:cs typeface="Georgia"/>
                <a:sym typeface="Georgia"/>
              </a:rPr>
              <a:t>2. </a:t>
            </a:r>
            <a:r>
              <a:rPr lang="en" sz="3500" b="1" i="0" u="none" strike="noStrike" cap="none" dirty="0">
                <a:solidFill>
                  <a:srgbClr val="E84A27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lang="en" sz="3500" b="1" dirty="0">
                <a:solidFill>
                  <a:srgbClr val="E84A27"/>
                </a:solidFill>
                <a:latin typeface="Georgia"/>
                <a:ea typeface="Georgia"/>
                <a:cs typeface="Georgia"/>
                <a:sym typeface="Georgia"/>
              </a:rPr>
              <a:t>S-Volume Analysis </a:t>
            </a:r>
            <a:endParaRPr sz="35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22"/>
          <p:cNvSpPr txBox="1"/>
          <p:nvPr/>
        </p:nvSpPr>
        <p:spPr>
          <a:xfrm>
            <a:off x="2646000" y="2604340"/>
            <a:ext cx="6206100" cy="22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" sz="4400" b="1" i="0" u="none" strike="noStrike" cap="none" dirty="0">
                <a:solidFill>
                  <a:srgbClr val="E84A27"/>
                </a:solidFill>
                <a:latin typeface="Georgia"/>
                <a:ea typeface="Georgia"/>
                <a:cs typeface="Georgia"/>
                <a:sym typeface="Georgia"/>
              </a:rPr>
              <a:t>3.  </a:t>
            </a:r>
            <a:r>
              <a:rPr lang="en-US" sz="3500" b="1" i="0" u="none" strike="noStrike" cap="none" dirty="0">
                <a:solidFill>
                  <a:srgbClr val="E84A27"/>
                </a:solidFill>
                <a:latin typeface="Georgia"/>
                <a:ea typeface="Georgia"/>
                <a:cs typeface="Georgia"/>
                <a:sym typeface="Georgia"/>
              </a:rPr>
              <a:t>S-Score </a:t>
            </a:r>
            <a:r>
              <a:rPr lang="en-US" sz="3500" b="1" dirty="0">
                <a:solidFill>
                  <a:srgbClr val="E84A27"/>
                </a:solidFill>
                <a:latin typeface="Georgia"/>
                <a:ea typeface="Georgia"/>
                <a:cs typeface="Georgia"/>
                <a:sym typeface="Georgia"/>
              </a:rPr>
              <a:t>Metrics</a:t>
            </a:r>
            <a:endParaRPr sz="35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22"/>
          <p:cNvSpPr txBox="1"/>
          <p:nvPr/>
        </p:nvSpPr>
        <p:spPr>
          <a:xfrm>
            <a:off x="1847150" y="3422822"/>
            <a:ext cx="7276800" cy="22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" sz="4400" b="1" i="0" u="none" strike="noStrike" cap="none" dirty="0">
                <a:solidFill>
                  <a:srgbClr val="E84A27"/>
                </a:solidFill>
                <a:latin typeface="Georgia"/>
                <a:ea typeface="Georgia"/>
                <a:cs typeface="Georgia"/>
                <a:sym typeface="Georgia"/>
              </a:rPr>
              <a:t>4.   </a:t>
            </a:r>
            <a:r>
              <a:rPr lang="en-US" sz="3500" b="1" i="0" u="none" strike="noStrike" cap="none" dirty="0">
                <a:solidFill>
                  <a:srgbClr val="E84A27"/>
                </a:solidFill>
                <a:latin typeface="Georgia"/>
                <a:ea typeface="Georgia"/>
                <a:cs typeface="Georgia"/>
                <a:sym typeface="Georgia"/>
              </a:rPr>
              <a:t>Stationarity</a:t>
            </a:r>
            <a:endParaRPr sz="35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22"/>
          <p:cNvSpPr/>
          <p:nvPr/>
        </p:nvSpPr>
        <p:spPr>
          <a:xfrm>
            <a:off x="2646000" y="1029103"/>
            <a:ext cx="667200" cy="463200"/>
          </a:xfrm>
          <a:prstGeom prst="ellipse">
            <a:avLst/>
          </a:prstGeom>
          <a:noFill/>
          <a:ln w="38100" cap="flat" cmpd="sng">
            <a:solidFill>
              <a:srgbClr val="E84A2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22"/>
          <p:cNvSpPr/>
          <p:nvPr/>
        </p:nvSpPr>
        <p:spPr>
          <a:xfrm>
            <a:off x="1807800" y="1954116"/>
            <a:ext cx="667200" cy="463200"/>
          </a:xfrm>
          <a:prstGeom prst="ellipse">
            <a:avLst/>
          </a:prstGeom>
          <a:noFill/>
          <a:ln w="38100" cap="flat" cmpd="sng">
            <a:solidFill>
              <a:srgbClr val="E84A2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22"/>
          <p:cNvSpPr/>
          <p:nvPr/>
        </p:nvSpPr>
        <p:spPr>
          <a:xfrm>
            <a:off x="2569800" y="2895291"/>
            <a:ext cx="667200" cy="463200"/>
          </a:xfrm>
          <a:prstGeom prst="ellipse">
            <a:avLst/>
          </a:prstGeom>
          <a:noFill/>
          <a:ln w="38100" cap="flat" cmpd="sng">
            <a:solidFill>
              <a:srgbClr val="E84A2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22"/>
          <p:cNvSpPr/>
          <p:nvPr/>
        </p:nvSpPr>
        <p:spPr>
          <a:xfrm>
            <a:off x="1884000" y="3723197"/>
            <a:ext cx="667200" cy="463200"/>
          </a:xfrm>
          <a:prstGeom prst="ellipse">
            <a:avLst/>
          </a:prstGeom>
          <a:noFill/>
          <a:ln w="38100" cap="flat" cmpd="sng">
            <a:solidFill>
              <a:srgbClr val="E84A2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6" name="Google Shape;86;p22"/>
          <p:cNvCxnSpPr>
            <a:stCxn id="82" idx="3"/>
            <a:endCxn id="83" idx="0"/>
          </p:cNvCxnSpPr>
          <p:nvPr/>
        </p:nvCxnSpPr>
        <p:spPr>
          <a:xfrm flipH="1">
            <a:off x="2141309" y="1424469"/>
            <a:ext cx="602400" cy="5295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7" name="Google Shape;87;p22"/>
          <p:cNvCxnSpPr>
            <a:stCxn id="83" idx="4"/>
            <a:endCxn id="84" idx="1"/>
          </p:cNvCxnSpPr>
          <p:nvPr/>
        </p:nvCxnSpPr>
        <p:spPr>
          <a:xfrm>
            <a:off x="2141400" y="2417316"/>
            <a:ext cx="526200" cy="5457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8" name="Google Shape;88;p22"/>
          <p:cNvCxnSpPr>
            <a:stCxn id="84" idx="3"/>
            <a:endCxn id="85" idx="0"/>
          </p:cNvCxnSpPr>
          <p:nvPr/>
        </p:nvCxnSpPr>
        <p:spPr>
          <a:xfrm flipH="1">
            <a:off x="2217509" y="3290657"/>
            <a:ext cx="450000" cy="4326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9" name="Google Shape;89;p22"/>
          <p:cNvSpPr txBox="1">
            <a:spLocks noGrp="1"/>
          </p:cNvSpPr>
          <p:nvPr>
            <p:ph type="title" idx="2"/>
          </p:nvPr>
        </p:nvSpPr>
        <p:spPr>
          <a:xfrm>
            <a:off x="1884000" y="95663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" sz="4400" b="1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Today’s Outline</a:t>
            </a:r>
            <a:endParaRPr sz="4400" b="1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90" name="Google Shape;90;p2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t>2</a:t>
            </a:fld>
            <a:endParaRPr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7"/>
          <p:cNvSpPr txBox="1">
            <a:spLocks noGrp="1"/>
          </p:cNvSpPr>
          <p:nvPr>
            <p:ph type="title"/>
          </p:nvPr>
        </p:nvSpPr>
        <p:spPr>
          <a:xfrm>
            <a:off x="76200" y="53578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b="1" dirty="0">
                <a:solidFill>
                  <a:srgbClr val="E84A27"/>
                </a:solidFill>
                <a:latin typeface="Georgia"/>
                <a:ea typeface="Georgia"/>
                <a:cs typeface="Georgia"/>
                <a:sym typeface="Georgia"/>
              </a:rPr>
              <a:t>3. </a:t>
            </a:r>
            <a:r>
              <a:rPr lang="en-US" sz="4400" b="1" dirty="0">
                <a:solidFill>
                  <a:srgbClr val="E84A27"/>
                </a:solidFill>
                <a:latin typeface="Georgia"/>
                <a:ea typeface="Georgia"/>
                <a:cs typeface="Georgia"/>
                <a:sym typeface="Georgia"/>
              </a:rPr>
              <a:t>S-Delta: Noisy?</a:t>
            </a:r>
            <a:endParaRPr sz="4400" b="1" i="0" u="none" strike="noStrike" cap="none" dirty="0">
              <a:solidFill>
                <a:srgbClr val="E84A27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22" name="Google Shape;122;p2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t>20</a:t>
            </a:fld>
            <a:endParaRPr dirty="0">
              <a:solidFill>
                <a:schemeClr val="bg1"/>
              </a:solidFill>
            </a:endParaRPr>
          </a:p>
        </p:txBody>
      </p:sp>
      <p:pic>
        <p:nvPicPr>
          <p:cNvPr id="10" name="Picture 9" descr="A close up of a map&#10;&#10;Description automatically generated">
            <a:extLst>
              <a:ext uri="{FF2B5EF4-FFF2-40B4-BE49-F238E27FC236}">
                <a16:creationId xmlns:a16="http://schemas.microsoft.com/office/drawing/2014/main" id="{0EB92762-4D4F-42A8-82C5-0C16BFA895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179" y="801340"/>
            <a:ext cx="6124903" cy="2041634"/>
          </a:xfrm>
          <a:prstGeom prst="rect">
            <a:avLst/>
          </a:prstGeom>
        </p:spPr>
      </p:pic>
      <p:pic>
        <p:nvPicPr>
          <p:cNvPr id="12" name="Picture 11" descr="A close up of a map&#10;&#10;Description automatically generated">
            <a:extLst>
              <a:ext uri="{FF2B5EF4-FFF2-40B4-BE49-F238E27FC236}">
                <a16:creationId xmlns:a16="http://schemas.microsoft.com/office/drawing/2014/main" id="{7420CD00-A85D-40A3-B6BA-66DAC0E3DD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274" y="2375336"/>
            <a:ext cx="6152713" cy="205090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4A83905-BD7B-4671-A36A-4E15CA3C4534}"/>
              </a:ext>
            </a:extLst>
          </p:cNvPr>
          <p:cNvSpPr txBox="1"/>
          <p:nvPr/>
        </p:nvSpPr>
        <p:spPr>
          <a:xfrm>
            <a:off x="6277410" y="890090"/>
            <a:ext cx="28250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2"/>
              </a:buClr>
              <a:buSzPct val="115000"/>
              <a:buFont typeface="Arial" panose="020B0604020202020204" pitchFamily="34" charset="0"/>
              <a:buChar char="•"/>
            </a:pPr>
            <a:r>
              <a:rPr lang="en-US" sz="1200" dirty="0"/>
              <a:t>S-Delta measures the change in S-Score over a lookback period</a:t>
            </a:r>
          </a:p>
          <a:p>
            <a:pPr marL="285750" indent="-285750">
              <a:buClr>
                <a:schemeClr val="bg2"/>
              </a:buClr>
              <a:buSzPct val="115000"/>
              <a:buFont typeface="Arial" panose="020B0604020202020204" pitchFamily="34" charset="0"/>
              <a:buChar char="•"/>
            </a:pPr>
            <a:r>
              <a:rPr lang="en-US" sz="1200" dirty="0"/>
              <a:t>Does not seem to give any glaring indicators or helpful information	</a:t>
            </a:r>
          </a:p>
          <a:p>
            <a:pPr marL="285750" indent="-285750">
              <a:buClr>
                <a:schemeClr val="bg2"/>
              </a:buClr>
              <a:buSzPct val="115000"/>
              <a:buFont typeface="Arial" panose="020B0604020202020204" pitchFamily="34" charset="0"/>
              <a:buChar char="•"/>
            </a:pP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8782299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6"/>
          <p:cNvSpPr txBox="1">
            <a:spLocks noGrp="1"/>
          </p:cNvSpPr>
          <p:nvPr>
            <p:ph type="title"/>
          </p:nvPr>
        </p:nvSpPr>
        <p:spPr>
          <a:xfrm>
            <a:off x="228600" y="53578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Clr>
                <a:srgbClr val="E84A27"/>
              </a:buClr>
              <a:buSzPts val="4400"/>
            </a:pPr>
            <a:r>
              <a:rPr lang="en-US" altLang="zh-CN" sz="4400" b="1" dirty="0">
                <a:solidFill>
                  <a:srgbClr val="E84A27"/>
                </a:solidFill>
                <a:latin typeface="Georgia"/>
                <a:ea typeface="Georgia"/>
                <a:cs typeface="Georgia"/>
                <a:sym typeface="Georgia"/>
              </a:rPr>
              <a:t>4</a:t>
            </a:r>
            <a:r>
              <a:rPr lang="en-US" altLang="zh-CN" sz="4400" b="1" i="0" u="none" strike="noStrike" cap="none" dirty="0">
                <a:solidFill>
                  <a:srgbClr val="E84A27"/>
                </a:solidFill>
                <a:latin typeface="Georgia"/>
                <a:ea typeface="Georgia"/>
                <a:cs typeface="Georgia"/>
                <a:sym typeface="Georgia"/>
              </a:rPr>
              <a:t>.</a:t>
            </a:r>
            <a:r>
              <a:rPr lang="en" sz="4400" b="1" dirty="0">
                <a:solidFill>
                  <a:srgbClr val="E84A27"/>
                </a:solidFill>
                <a:latin typeface="Georgia"/>
                <a:ea typeface="Georgia"/>
                <a:cs typeface="Georgia"/>
                <a:sym typeface="Georgia"/>
              </a:rPr>
              <a:t> St</a:t>
            </a:r>
            <a:r>
              <a:rPr lang="en-US" altLang="zh-CN" sz="4400" b="1" dirty="0" err="1">
                <a:solidFill>
                  <a:srgbClr val="E84A27"/>
                </a:solidFill>
                <a:latin typeface="Georgia"/>
                <a:ea typeface="Georgia"/>
                <a:cs typeface="Georgia"/>
                <a:sym typeface="Georgia"/>
              </a:rPr>
              <a:t>ationarity</a:t>
            </a:r>
            <a:r>
              <a:rPr lang="zh-CN" altLang="en-US" sz="4400" b="1" dirty="0">
                <a:solidFill>
                  <a:srgbClr val="E84A27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lang="en-US" altLang="zh-CN" sz="4400" b="1" dirty="0">
                <a:solidFill>
                  <a:srgbClr val="E84A27"/>
                </a:solidFill>
                <a:latin typeface="Georgia"/>
                <a:ea typeface="Georgia"/>
                <a:cs typeface="Georgia"/>
                <a:sym typeface="Georgia"/>
              </a:rPr>
              <a:t>check</a:t>
            </a:r>
            <a:r>
              <a:rPr lang="zh-CN" altLang="en-US" sz="4400" b="1" dirty="0">
                <a:solidFill>
                  <a:srgbClr val="E84A27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endParaRPr sz="4400" b="1" i="0" u="none" strike="noStrike" cap="none" dirty="0">
              <a:solidFill>
                <a:srgbClr val="E84A27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16" name="Google Shape;116;p2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solidFill>
                  <a:schemeClr val="bg1"/>
                </a:solidFill>
              </a:rPr>
              <a:t>21</a:t>
            </a:fld>
            <a:endParaRPr dirty="0">
              <a:solidFill>
                <a:schemeClr val="bg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190B0AC-DAFF-DB49-B90C-43A8A82EF5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72" y="1045283"/>
            <a:ext cx="5688357" cy="272844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F1A7BF3-E150-3B41-9298-4AD1FCCF0AAA}"/>
              </a:ext>
            </a:extLst>
          </p:cNvPr>
          <p:cNvSpPr/>
          <p:nvPr/>
        </p:nvSpPr>
        <p:spPr>
          <a:xfrm>
            <a:off x="3947267" y="1950488"/>
            <a:ext cx="1813802" cy="270071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3B4D92-33AC-47A4-B43E-9BF9FDB68E60}"/>
              </a:ext>
            </a:extLst>
          </p:cNvPr>
          <p:cNvSpPr txBox="1"/>
          <p:nvPr/>
        </p:nvSpPr>
        <p:spPr>
          <a:xfrm>
            <a:off x="5936465" y="1092177"/>
            <a:ext cx="3030217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2"/>
              </a:buClr>
              <a:buSzPct val="115000"/>
              <a:buFont typeface="Arial" panose="020B0604020202020204" pitchFamily="34" charset="0"/>
              <a:buChar char="•"/>
            </a:pPr>
            <a:r>
              <a:rPr lang="en-US" sz="1200" dirty="0"/>
              <a:t>U</a:t>
            </a:r>
            <a:r>
              <a:rPr lang="en-US" dirty="0"/>
              <a:t>se </a:t>
            </a:r>
            <a:r>
              <a:rPr lang="en-US" dirty="0" err="1"/>
              <a:t>ADF</a:t>
            </a:r>
            <a:r>
              <a:rPr lang="en-US" dirty="0"/>
              <a:t> test Method. </a:t>
            </a:r>
          </a:p>
          <a:p>
            <a:pPr marL="285750" lvl="1" indent="-285750">
              <a:buClr>
                <a:schemeClr val="bg2"/>
              </a:buClr>
              <a:buSzPct val="115000"/>
              <a:buFont typeface="Arial" panose="020B0604020202020204" pitchFamily="34" charset="0"/>
              <a:buChar char="•"/>
            </a:pPr>
            <a:r>
              <a:rPr lang="en-US" dirty="0"/>
              <a:t>The T-stats should be smaller than 0.05 at 95% confidence level. </a:t>
            </a:r>
          </a:p>
          <a:p>
            <a:pPr marL="285750" lvl="1" indent="-285750">
              <a:buClr>
                <a:schemeClr val="bg2"/>
              </a:buClr>
              <a:buSzPct val="115000"/>
              <a:buFont typeface="Arial" panose="020B0604020202020204" pitchFamily="34" charset="0"/>
              <a:buChar char="•"/>
            </a:pPr>
            <a:r>
              <a:rPr lang="en-US" dirty="0"/>
              <a:t>in this case it is so small that we can say it's definitely stationary. </a:t>
            </a:r>
          </a:p>
          <a:p>
            <a:pPr marL="285750" lvl="1" indent="-285750">
              <a:buClr>
                <a:schemeClr val="bg2"/>
              </a:buClr>
              <a:buSzPct val="115000"/>
              <a:buFont typeface="Arial" panose="020B0604020202020204" pitchFamily="34" charset="0"/>
              <a:buChar char="•"/>
            </a:pPr>
            <a:r>
              <a:rPr lang="en-US" dirty="0"/>
              <a:t>p-value should be as small as possible as well, which is true.</a:t>
            </a:r>
            <a:r>
              <a:rPr lang="en-US" sz="1200" dirty="0"/>
              <a:t>	</a:t>
            </a:r>
          </a:p>
          <a:p>
            <a:pPr marL="285750" indent="-285750">
              <a:buClr>
                <a:schemeClr val="bg2"/>
              </a:buClr>
              <a:buSzPct val="115000"/>
              <a:buFont typeface="Arial" panose="020B0604020202020204" pitchFamily="34" charset="0"/>
              <a:buChar char="•"/>
            </a:pPr>
            <a:endParaRPr lang="en-US" sz="12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2178764-E89F-44F4-B39A-28D396BC60A4}"/>
              </a:ext>
            </a:extLst>
          </p:cNvPr>
          <p:cNvSpPr/>
          <p:nvPr/>
        </p:nvSpPr>
        <p:spPr>
          <a:xfrm>
            <a:off x="3947267" y="1680417"/>
            <a:ext cx="1813802" cy="270071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2865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6"/>
          <p:cNvSpPr txBox="1">
            <a:spLocks noGrp="1"/>
          </p:cNvSpPr>
          <p:nvPr>
            <p:ph type="title"/>
          </p:nvPr>
        </p:nvSpPr>
        <p:spPr>
          <a:xfrm>
            <a:off x="228600" y="53578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4A27"/>
              </a:buClr>
              <a:buSzPts val="4400"/>
            </a:pPr>
            <a:r>
              <a:rPr lang="en-US" altLang="zh-CN" sz="4400" b="1" dirty="0">
                <a:solidFill>
                  <a:srgbClr val="E84A27"/>
                </a:solidFill>
                <a:latin typeface="Georgia"/>
                <a:ea typeface="Georgia"/>
                <a:cs typeface="Georgia"/>
                <a:sym typeface="Georgia"/>
              </a:rPr>
              <a:t>4.</a:t>
            </a:r>
            <a:r>
              <a:rPr lang="en" sz="4400" b="1" dirty="0">
                <a:solidFill>
                  <a:srgbClr val="E84A27"/>
                </a:solidFill>
                <a:latin typeface="Georgia"/>
                <a:ea typeface="Georgia"/>
                <a:cs typeface="Georgia"/>
                <a:sym typeface="Georgia"/>
              </a:rPr>
              <a:t>St</a:t>
            </a:r>
            <a:r>
              <a:rPr lang="en-US" altLang="zh-CN" sz="4400" b="1" dirty="0" err="1">
                <a:solidFill>
                  <a:srgbClr val="E84A27"/>
                </a:solidFill>
                <a:latin typeface="Georgia"/>
                <a:ea typeface="Georgia"/>
                <a:cs typeface="Georgia"/>
                <a:sym typeface="Georgia"/>
              </a:rPr>
              <a:t>ationarity</a:t>
            </a:r>
            <a:r>
              <a:rPr lang="zh-CN" altLang="en-US" sz="4400" b="1" dirty="0">
                <a:solidFill>
                  <a:srgbClr val="E84A27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lang="en-US" altLang="zh-CN" sz="4400" b="1" dirty="0">
                <a:solidFill>
                  <a:srgbClr val="E84A27"/>
                </a:solidFill>
                <a:latin typeface="Georgia"/>
                <a:ea typeface="Georgia"/>
                <a:cs typeface="Georgia"/>
                <a:sym typeface="Georgia"/>
              </a:rPr>
              <a:t>check</a:t>
            </a:r>
            <a:r>
              <a:rPr lang="zh-CN" altLang="en-US" sz="4400" b="1" dirty="0">
                <a:solidFill>
                  <a:srgbClr val="E84A27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endParaRPr sz="4400" b="1" i="0" u="none" strike="noStrike" cap="none" dirty="0">
              <a:solidFill>
                <a:srgbClr val="E84A27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16" name="Google Shape;116;p2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solidFill>
                  <a:schemeClr val="bg1"/>
                </a:solidFill>
              </a:rPr>
              <a:t>22</a:t>
            </a:fld>
            <a:endParaRPr dirty="0">
              <a:solidFill>
                <a:schemeClr val="bg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28FE1C8-B5D6-6044-BB8F-2CD7460E1B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938" y="1156288"/>
            <a:ext cx="8910124" cy="19624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55F4D1B-5B01-43E9-B3BE-1DF9656455CC}"/>
              </a:ext>
            </a:extLst>
          </p:cNvPr>
          <p:cNvSpPr txBox="1"/>
          <p:nvPr/>
        </p:nvSpPr>
        <p:spPr>
          <a:xfrm>
            <a:off x="29600" y="3396863"/>
            <a:ext cx="67327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2"/>
              </a:buClr>
              <a:buSzPct val="115000"/>
              <a:buFont typeface="Arial" panose="020B0604020202020204" pitchFamily="34" charset="0"/>
              <a:buChar char="•"/>
            </a:pPr>
            <a:r>
              <a:rPr lang="en-US" dirty="0"/>
              <a:t>Use </a:t>
            </a:r>
            <a:r>
              <a:rPr lang="en-US" dirty="0" err="1"/>
              <a:t>ADF</a:t>
            </a:r>
            <a:r>
              <a:rPr lang="en-US" dirty="0"/>
              <a:t> test on every data-set and every factor. This is the result.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8"/>
          <p:cNvSpPr txBox="1"/>
          <p:nvPr/>
        </p:nvSpPr>
        <p:spPr>
          <a:xfrm>
            <a:off x="129448" y="84794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4A27"/>
              </a:buClr>
              <a:buSzPts val="4400"/>
              <a:buFont typeface="Georgia"/>
              <a:buNone/>
            </a:pPr>
            <a:r>
              <a:rPr lang="en" sz="4400" b="1" i="0" u="none" strike="noStrike" cap="none">
                <a:solidFill>
                  <a:srgbClr val="E84A27"/>
                </a:solidFill>
                <a:latin typeface="Georgia"/>
                <a:ea typeface="Georgia"/>
                <a:cs typeface="Georgia"/>
                <a:sym typeface="Georgia"/>
              </a:rPr>
              <a:t>Conclusion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t>23</a:t>
            </a:fld>
            <a:endParaRPr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CDF184-CD1E-464C-A7D1-0A996E74A400}"/>
              </a:ext>
            </a:extLst>
          </p:cNvPr>
          <p:cNvSpPr txBox="1"/>
          <p:nvPr/>
        </p:nvSpPr>
        <p:spPr>
          <a:xfrm>
            <a:off x="164669" y="938457"/>
            <a:ext cx="8224863" cy="2637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bg2"/>
              </a:buClr>
              <a:buSzPct val="115000"/>
              <a:buFont typeface="Arial" panose="020B0604020202020204" pitchFamily="34" charset="0"/>
              <a:buChar char="•"/>
            </a:pPr>
            <a:r>
              <a:rPr lang="en-US" dirty="0"/>
              <a:t>Proved most of data is stationary so we can potentially use time-series models</a:t>
            </a:r>
          </a:p>
          <a:p>
            <a:pPr marL="285750" indent="-285750">
              <a:lnSpc>
                <a:spcPct val="150000"/>
              </a:lnSpc>
              <a:buClr>
                <a:schemeClr val="bg2"/>
              </a:buClr>
              <a:buSzPct val="115000"/>
              <a:buFont typeface="Arial" panose="020B0604020202020204" pitchFamily="34" charset="0"/>
              <a:buChar char="•"/>
            </a:pPr>
            <a:r>
              <a:rPr lang="en-US" dirty="0"/>
              <a:t>Depending on importance of S-volume, we might want to reconsider the tickers we initially picked. </a:t>
            </a:r>
          </a:p>
          <a:p>
            <a:pPr marL="285750" lvl="3" indent="-285750">
              <a:lnSpc>
                <a:spcPct val="150000"/>
              </a:lnSpc>
              <a:buClr>
                <a:schemeClr val="bg2"/>
              </a:buClr>
              <a:buSzPct val="115000"/>
              <a:buFont typeface="Arial" panose="020B0604020202020204" pitchFamily="34" charset="0"/>
              <a:buChar char="•"/>
            </a:pPr>
            <a:r>
              <a:rPr lang="en-US" dirty="0"/>
              <a:t>Top-25 in Avg. S-volume make up </a:t>
            </a:r>
            <a:r>
              <a:rPr lang="en-US" i="1" u="sng" dirty="0"/>
              <a:t>32% of the Total Avg. S-volume</a:t>
            </a:r>
            <a:r>
              <a:rPr lang="en-US" dirty="0"/>
              <a:t>. </a:t>
            </a:r>
          </a:p>
          <a:p>
            <a:pPr marL="285750" lvl="4" indent="-285750">
              <a:buClr>
                <a:schemeClr val="bg2"/>
              </a:buClr>
              <a:buSzPct val="115000"/>
              <a:buFont typeface="Arial" panose="020B0604020202020204" pitchFamily="34" charset="0"/>
              <a:buChar char="•"/>
            </a:pPr>
            <a:r>
              <a:rPr lang="en-US" dirty="0"/>
              <a:t>Vectors Gold Miners ETF </a:t>
            </a:r>
            <a:r>
              <a:rPr lang="en-US" b="1" dirty="0"/>
              <a:t>(</a:t>
            </a:r>
            <a:r>
              <a:rPr lang="en-US" b="1" dirty="0" err="1"/>
              <a:t>GDX</a:t>
            </a:r>
            <a:r>
              <a:rPr lang="en-US" b="1" dirty="0"/>
              <a:t>) </a:t>
            </a:r>
            <a:r>
              <a:rPr lang="en-US" dirty="0"/>
              <a:t>and </a:t>
            </a:r>
            <a:r>
              <a:rPr lang="en-US" dirty="0" err="1"/>
              <a:t>SPDR</a:t>
            </a:r>
            <a:r>
              <a:rPr lang="en-US" dirty="0"/>
              <a:t> Financial Select (</a:t>
            </a:r>
            <a:r>
              <a:rPr lang="en-US" b="1" dirty="0" err="1"/>
              <a:t>XLF</a:t>
            </a:r>
            <a:r>
              <a:rPr lang="en-US" b="1" dirty="0"/>
              <a:t>)</a:t>
            </a:r>
            <a:r>
              <a:rPr lang="en-US" dirty="0"/>
              <a:t> are the only 2 tickers in</a:t>
            </a:r>
            <a:br>
              <a:rPr lang="en-US" dirty="0"/>
            </a:br>
            <a:r>
              <a:rPr lang="en-US" dirty="0"/>
              <a:t>current analysis</a:t>
            </a:r>
            <a:br>
              <a:rPr lang="en-US" dirty="0"/>
            </a:br>
            <a:endParaRPr lang="en-US" sz="700" dirty="0"/>
          </a:p>
          <a:p>
            <a:pPr marL="285750" lvl="3" indent="-285750">
              <a:buClr>
                <a:schemeClr val="bg2"/>
              </a:buClr>
              <a:buSzPct val="115000"/>
              <a:buFont typeface="Arial" panose="020B0604020202020204" pitchFamily="34" charset="0"/>
              <a:buChar char="•"/>
            </a:pPr>
            <a:r>
              <a:rPr lang="en-US" dirty="0"/>
              <a:t>Correlation analysis (ETF heatmap) shows that we can’t use a model that relies on correlation (ETFs do not give good inference)</a:t>
            </a:r>
          </a:p>
          <a:p>
            <a:pPr marL="285750" lvl="3" indent="-285750">
              <a:lnSpc>
                <a:spcPct val="150000"/>
              </a:lnSpc>
              <a:buClr>
                <a:schemeClr val="bg2"/>
              </a:buClr>
              <a:buSzPct val="115000"/>
              <a:buFont typeface="Arial" panose="020B0604020202020204" pitchFamily="34" charset="0"/>
              <a:buChar char="•"/>
            </a:pPr>
            <a:r>
              <a:rPr lang="en-US" dirty="0"/>
              <a:t>S-Score shows some promise for prediction and forecasting. Theory needs more rigorous testing. </a:t>
            </a:r>
          </a:p>
          <a:p>
            <a:pPr marL="285750" lvl="3" indent="-285750">
              <a:lnSpc>
                <a:spcPct val="150000"/>
              </a:lnSpc>
              <a:buClr>
                <a:schemeClr val="bg2"/>
              </a:buClr>
              <a:buSzPct val="115000"/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3"/>
          <p:cNvSpPr txBox="1"/>
          <p:nvPr/>
        </p:nvSpPr>
        <p:spPr>
          <a:xfrm>
            <a:off x="0" y="0"/>
            <a:ext cx="6206100" cy="22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" sz="4400" b="1" i="0" u="none" strike="noStrike" cap="none">
                <a:solidFill>
                  <a:srgbClr val="E84A27"/>
                </a:solidFill>
                <a:latin typeface="Georgia"/>
                <a:ea typeface="Georgia"/>
                <a:cs typeface="Georgia"/>
                <a:sym typeface="Georgia"/>
              </a:rPr>
              <a:t>Data </a:t>
            </a:r>
            <a:r>
              <a:rPr lang="en" sz="4400" b="1">
                <a:solidFill>
                  <a:srgbClr val="E84A27"/>
                </a:solidFill>
                <a:latin typeface="Georgia"/>
                <a:ea typeface="Georgia"/>
                <a:cs typeface="Georgia"/>
                <a:sym typeface="Georgia"/>
              </a:rPr>
              <a:t>Factors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6" name="Google Shape;96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4224" y="820800"/>
            <a:ext cx="7535551" cy="3382299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2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t>3</a:t>
            </a:fld>
            <a:endParaRPr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4"/>
          <p:cNvSpPr txBox="1"/>
          <p:nvPr/>
        </p:nvSpPr>
        <p:spPr>
          <a:xfrm>
            <a:off x="0" y="0"/>
            <a:ext cx="6206100" cy="22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" sz="4400" b="1" i="0" u="none" strike="noStrike" cap="none">
                <a:solidFill>
                  <a:srgbClr val="E84A27"/>
                </a:solidFill>
                <a:latin typeface="Georgia"/>
                <a:ea typeface="Georgia"/>
                <a:cs typeface="Georgia"/>
                <a:sym typeface="Georgia"/>
              </a:rPr>
              <a:t>Data Selection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3" name="Google Shape;103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48737" y="863825"/>
            <a:ext cx="7246525" cy="3569175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2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t>4</a:t>
            </a:fld>
            <a:endParaRPr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5"/>
          <p:cNvSpPr txBox="1">
            <a:spLocks noGrp="1"/>
          </p:cNvSpPr>
          <p:nvPr>
            <p:ph type="title"/>
          </p:nvPr>
        </p:nvSpPr>
        <p:spPr>
          <a:xfrm>
            <a:off x="228600" y="53578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508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4A27"/>
              </a:buClr>
              <a:buSzPts val="4400"/>
              <a:buFont typeface="Georgia"/>
              <a:buAutoNum type="arabicPeriod"/>
            </a:pPr>
            <a:r>
              <a:rPr lang="en" sz="4400" b="1" i="0" u="none" strike="noStrike" cap="none" dirty="0">
                <a:solidFill>
                  <a:srgbClr val="E84A27"/>
                </a:solidFill>
                <a:latin typeface="Georgia"/>
                <a:ea typeface="Georgia"/>
                <a:cs typeface="Georgia"/>
                <a:sym typeface="Georgia"/>
              </a:rPr>
              <a:t>Data </a:t>
            </a:r>
            <a:r>
              <a:rPr lang="en-US" altLang="zh-CN" sz="4400" b="1" dirty="0">
                <a:solidFill>
                  <a:srgbClr val="E84A27"/>
                </a:solidFill>
                <a:latin typeface="Georgia"/>
                <a:ea typeface="Georgia"/>
                <a:cs typeface="Georgia"/>
                <a:sym typeface="Georgia"/>
              </a:rPr>
              <a:t>Distribution</a:t>
            </a:r>
            <a:endParaRPr sz="4400" b="1" i="0" u="none" strike="noStrike" cap="none" dirty="0">
              <a:solidFill>
                <a:srgbClr val="E84A27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10" name="Google Shape;110;p2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t>5</a:t>
            </a:fld>
            <a:endParaRPr>
              <a:solidFill>
                <a:schemeClr val="bg1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EB8690D-C856-4EFE-9AC5-F5C61A94F6D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754" t="982"/>
          <a:stretch/>
        </p:blipFill>
        <p:spPr>
          <a:xfrm>
            <a:off x="274668" y="775041"/>
            <a:ext cx="1546418" cy="160548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D6EE35F-76CF-4B1A-A268-F56C464C72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7624" y="760320"/>
            <a:ext cx="1649357" cy="162140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D8E3D04-2F09-4FE0-8EC4-F8BE46CC4387}"/>
              </a:ext>
            </a:extLst>
          </p:cNvPr>
          <p:cNvSpPr txBox="1"/>
          <p:nvPr/>
        </p:nvSpPr>
        <p:spPr>
          <a:xfrm>
            <a:off x="540335" y="2260295"/>
            <a:ext cx="7585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Raw-S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E4B9052-2F9C-4371-9BB4-39ED7F64FD48}"/>
              </a:ext>
            </a:extLst>
          </p:cNvPr>
          <p:cNvSpPr txBox="1"/>
          <p:nvPr/>
        </p:nvSpPr>
        <p:spPr>
          <a:xfrm>
            <a:off x="2075930" y="2260294"/>
            <a:ext cx="16493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Raw-S-Mean</a:t>
            </a:r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6D980E0-4119-4C93-8C4E-51C5DB202A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729" y="2643798"/>
            <a:ext cx="1609585" cy="165637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365FDCD-B6AB-4F7E-A44C-016D7DA1DE68}"/>
              </a:ext>
            </a:extLst>
          </p:cNvPr>
          <p:cNvSpPr txBox="1"/>
          <p:nvPr/>
        </p:nvSpPr>
        <p:spPr>
          <a:xfrm>
            <a:off x="320017" y="4190980"/>
            <a:ext cx="16088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S-dispersion</a:t>
            </a:r>
            <a:endParaRPr lang="en-US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D537849-31E0-4B4C-89DD-016C3436A8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77624" y="2671639"/>
            <a:ext cx="1766896" cy="1603109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604FDA25-87F4-42B3-817C-DEBD5B817ABE}"/>
              </a:ext>
            </a:extLst>
          </p:cNvPr>
          <p:cNvSpPr/>
          <p:nvPr/>
        </p:nvSpPr>
        <p:spPr>
          <a:xfrm>
            <a:off x="2213943" y="4190979"/>
            <a:ext cx="108332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S-volatility</a:t>
            </a:r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8580638-5FDD-41F9-8984-BA6D50750389}"/>
              </a:ext>
            </a:extLst>
          </p:cNvPr>
          <p:cNvSpPr txBox="1"/>
          <p:nvPr/>
        </p:nvSpPr>
        <p:spPr>
          <a:xfrm>
            <a:off x="3890547" y="959193"/>
            <a:ext cx="515484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2"/>
              </a:buClr>
              <a:buSzPct val="115000"/>
              <a:buFont typeface="Arial" panose="020B0604020202020204" pitchFamily="34" charset="0"/>
              <a:buChar char="•"/>
            </a:pPr>
            <a:r>
              <a:rPr lang="en-US" dirty="0"/>
              <a:t>Basically 4 types of distributions</a:t>
            </a:r>
          </a:p>
          <a:p>
            <a:pPr marL="285750" indent="-285750">
              <a:buClr>
                <a:schemeClr val="bg2"/>
              </a:buClr>
              <a:buSzPct val="115000"/>
              <a:buFont typeface="Arial" panose="020B0604020202020204" pitchFamily="34" charset="0"/>
              <a:buChar char="•"/>
            </a:pPr>
            <a:r>
              <a:rPr lang="en-US" dirty="0"/>
              <a:t>Raw-S-Mean is right-skewed: there is some data that is relatively too high. May consider a skewed distribution.</a:t>
            </a:r>
          </a:p>
          <a:p>
            <a:pPr marL="285750" indent="-285750">
              <a:buClr>
                <a:schemeClr val="bg2"/>
              </a:buClr>
              <a:buSzPct val="115000"/>
              <a:buFont typeface="Arial" panose="020B0604020202020204" pitchFamily="34" charset="0"/>
              <a:buChar char="•"/>
            </a:pPr>
            <a:r>
              <a:rPr lang="en-US" dirty="0"/>
              <a:t>S-dispersion is heavily left-skewed</a:t>
            </a:r>
          </a:p>
          <a:p>
            <a:pPr marL="285750" indent="-285750">
              <a:buClr>
                <a:schemeClr val="bg2"/>
              </a:buClr>
              <a:buSzPct val="115000"/>
              <a:buFont typeface="Arial" panose="020B0604020202020204" pitchFamily="34" charset="0"/>
              <a:buChar char="•"/>
            </a:pPr>
            <a:r>
              <a:rPr lang="en-US" dirty="0"/>
              <a:t>S-volatility is closer to a normal distribution, however there are some outliers which we will discuss on the next slide</a:t>
            </a:r>
          </a:p>
          <a:p>
            <a:pPr marL="285750" indent="-285750">
              <a:buClr>
                <a:schemeClr val="bg2"/>
              </a:buClr>
              <a:buSzPct val="115000"/>
              <a:buFont typeface="Arial" panose="020B0604020202020204" pitchFamily="34" charset="0"/>
              <a:buChar char="•"/>
            </a:pPr>
            <a:r>
              <a:rPr lang="en-US" dirty="0"/>
              <a:t>Raw-S has fat tails and many extreme values. </a:t>
            </a:r>
          </a:p>
          <a:p>
            <a:pPr marL="285750" indent="-285750">
              <a:buClr>
                <a:schemeClr val="bg2"/>
              </a:buClr>
              <a:buSzPct val="115000"/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20841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5"/>
          <p:cNvSpPr txBox="1">
            <a:spLocks noGrp="1"/>
          </p:cNvSpPr>
          <p:nvPr>
            <p:ph type="title"/>
          </p:nvPr>
        </p:nvSpPr>
        <p:spPr>
          <a:xfrm>
            <a:off x="228600" y="53578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508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4A27"/>
              </a:buClr>
              <a:buSzPts val="4400"/>
              <a:buFont typeface="Georgia"/>
              <a:buAutoNum type="arabicPeriod"/>
            </a:pPr>
            <a:r>
              <a:rPr lang="en" sz="3200" b="1" i="0" u="none" strike="noStrike" cap="none" dirty="0">
                <a:solidFill>
                  <a:srgbClr val="E84A27"/>
                </a:solidFill>
                <a:latin typeface="Georgia"/>
                <a:ea typeface="Georgia"/>
                <a:cs typeface="Georgia"/>
                <a:sym typeface="Georgia"/>
              </a:rPr>
              <a:t>Data </a:t>
            </a:r>
            <a:r>
              <a:rPr lang="en-US" altLang="zh-CN" sz="3200" b="1" dirty="0">
                <a:solidFill>
                  <a:srgbClr val="E84A27"/>
                </a:solidFill>
                <a:latin typeface="Georgia"/>
                <a:ea typeface="Georgia"/>
                <a:cs typeface="Georgia"/>
                <a:sym typeface="Georgia"/>
              </a:rPr>
              <a:t>Distribution</a:t>
            </a:r>
            <a:endParaRPr sz="3200" b="1" i="0" u="none" strike="noStrike" cap="none" dirty="0">
              <a:solidFill>
                <a:srgbClr val="E84A27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10" name="Google Shape;110;p2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t>6</a:t>
            </a:fld>
            <a:endParaRPr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389F922-FDF4-6149-AC1A-F5A95B8041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743" y="629301"/>
            <a:ext cx="3756901" cy="374104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BEFC0EA-4E97-4FF6-BD57-43AA2F24D631}"/>
              </a:ext>
            </a:extLst>
          </p:cNvPr>
          <p:cNvSpPr txBox="1"/>
          <p:nvPr/>
        </p:nvSpPr>
        <p:spPr>
          <a:xfrm>
            <a:off x="4332100" y="788829"/>
            <a:ext cx="461467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2"/>
              </a:buClr>
              <a:buSzPct val="115000"/>
              <a:buFont typeface="Arial" panose="020B0604020202020204" pitchFamily="34" charset="0"/>
              <a:buChar char="•"/>
            </a:pPr>
            <a:r>
              <a:rPr lang="en-US" dirty="0"/>
              <a:t>Raw-S, as we saw earlier, has fat tails and a lot of extreme values. </a:t>
            </a:r>
          </a:p>
          <a:p>
            <a:pPr marL="285750" indent="-285750">
              <a:buClr>
                <a:schemeClr val="bg2"/>
              </a:buClr>
              <a:buSzPct val="115000"/>
              <a:buFont typeface="Arial" panose="020B0604020202020204" pitchFamily="34" charset="0"/>
              <a:buChar char="•"/>
            </a:pPr>
            <a:r>
              <a:rPr lang="en-US" dirty="0"/>
              <a:t>Raw-S must have high kurtosis, not normally distributed.</a:t>
            </a:r>
          </a:p>
          <a:p>
            <a:pPr marL="285750" indent="-285750">
              <a:buClr>
                <a:schemeClr val="bg2"/>
              </a:buClr>
              <a:buSzPct val="115000"/>
              <a:buFont typeface="Arial" panose="020B0604020202020204" pitchFamily="34" charset="0"/>
              <a:buChar char="•"/>
            </a:pPr>
            <a:r>
              <a:rPr lang="en-US" dirty="0"/>
              <a:t>As a result, may consider it log-normal or Leptokurtic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B6A161F-B87E-438F-AD47-B41306A3EA6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754" t="982"/>
          <a:stretch/>
        </p:blipFill>
        <p:spPr>
          <a:xfrm>
            <a:off x="5565324" y="2033167"/>
            <a:ext cx="1999171" cy="207553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597D669-7D7D-4B20-8AD7-884A8BF59836}"/>
              </a:ext>
            </a:extLst>
          </p:cNvPr>
          <p:cNvSpPr txBox="1"/>
          <p:nvPr/>
        </p:nvSpPr>
        <p:spPr>
          <a:xfrm>
            <a:off x="5910959" y="4046894"/>
            <a:ext cx="9806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/>
              <a:t>Raw-S</a:t>
            </a:r>
            <a:endParaRPr lang="en-US" b="1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7"/>
          <p:cNvSpPr txBox="1">
            <a:spLocks noGrp="1"/>
          </p:cNvSpPr>
          <p:nvPr>
            <p:ph type="title"/>
          </p:nvPr>
        </p:nvSpPr>
        <p:spPr>
          <a:xfrm>
            <a:off x="76200" y="53578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b="1" dirty="0">
                <a:solidFill>
                  <a:srgbClr val="E84A27"/>
                </a:solidFill>
                <a:latin typeface="Georgia"/>
                <a:ea typeface="Georgia"/>
                <a:cs typeface="Georgia"/>
                <a:sym typeface="Georgia"/>
              </a:rPr>
              <a:t>2. S-Volume Analysis</a:t>
            </a:r>
            <a:endParaRPr sz="4400" b="1" i="0" u="none" strike="noStrike" cap="none" dirty="0">
              <a:solidFill>
                <a:srgbClr val="E84A27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22" name="Google Shape;122;p2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t>7</a:t>
            </a:fld>
            <a:endParaRPr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E760CF-72BB-42EE-BB91-188AFE62CB25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647" y="959193"/>
            <a:ext cx="5576812" cy="322511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E8A9AF8-AAF5-4BD8-8D73-368711BFC365}"/>
              </a:ext>
            </a:extLst>
          </p:cNvPr>
          <p:cNvSpPr txBox="1"/>
          <p:nvPr/>
        </p:nvSpPr>
        <p:spPr>
          <a:xfrm>
            <a:off x="6060141" y="959193"/>
            <a:ext cx="29852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2"/>
              </a:buClr>
              <a:buSzPct val="115000"/>
              <a:buFont typeface="Arial" panose="020B0604020202020204" pitchFamily="34" charset="0"/>
              <a:buChar char="•"/>
            </a:pPr>
            <a:r>
              <a:rPr lang="en-US" dirty="0"/>
              <a:t>Average S-Volume 2015 -2017 </a:t>
            </a:r>
          </a:p>
          <a:p>
            <a:pPr marL="285750" indent="-285750">
              <a:buClr>
                <a:schemeClr val="bg2"/>
              </a:buClr>
              <a:buSzPct val="115000"/>
              <a:buFont typeface="Arial" panose="020B0604020202020204" pitchFamily="34" charset="0"/>
              <a:buChar char="•"/>
            </a:pPr>
            <a:r>
              <a:rPr lang="en-US" dirty="0"/>
              <a:t>Top 25 Tickers (not shown):</a:t>
            </a:r>
            <a:br>
              <a:rPr lang="en-US" dirty="0"/>
            </a:br>
            <a:r>
              <a:rPr lang="en-US" dirty="0" err="1"/>
              <a:t>XLE</a:t>
            </a:r>
            <a:r>
              <a:rPr lang="en-US" dirty="0"/>
              <a:t>, </a:t>
            </a:r>
            <a:r>
              <a:rPr lang="en-US" dirty="0" err="1"/>
              <a:t>SLV</a:t>
            </a:r>
            <a:r>
              <a:rPr lang="en-US" dirty="0"/>
              <a:t>, </a:t>
            </a:r>
            <a:r>
              <a:rPr lang="en-US" dirty="0" err="1"/>
              <a:t>UWTI</a:t>
            </a:r>
            <a:r>
              <a:rPr lang="en-US" dirty="0"/>
              <a:t>, </a:t>
            </a:r>
            <a:r>
              <a:rPr lang="en-US" dirty="0" err="1"/>
              <a:t>EEM</a:t>
            </a:r>
            <a:r>
              <a:rPr lang="en-US" dirty="0"/>
              <a:t>, USD, </a:t>
            </a:r>
            <a:r>
              <a:rPr lang="en-US" dirty="0" err="1"/>
              <a:t>FXI</a:t>
            </a:r>
            <a:r>
              <a:rPr lang="en-US" dirty="0"/>
              <a:t>, UUP, UNG, DUST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7"/>
          <p:cNvSpPr txBox="1">
            <a:spLocks noGrp="1"/>
          </p:cNvSpPr>
          <p:nvPr>
            <p:ph type="title"/>
          </p:nvPr>
        </p:nvSpPr>
        <p:spPr>
          <a:xfrm>
            <a:off x="76200" y="53578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b="1" dirty="0">
                <a:solidFill>
                  <a:srgbClr val="E84A27"/>
                </a:solidFill>
                <a:latin typeface="Georgia"/>
                <a:ea typeface="Georgia"/>
                <a:cs typeface="Georgia"/>
                <a:sym typeface="Georgia"/>
              </a:rPr>
              <a:t>2. S-Volume </a:t>
            </a:r>
            <a:r>
              <a:rPr lang="en-US" sz="4400" b="1" dirty="0">
                <a:solidFill>
                  <a:srgbClr val="E84A27"/>
                </a:solidFill>
                <a:latin typeface="Georgia"/>
                <a:ea typeface="Georgia"/>
                <a:cs typeface="Georgia"/>
                <a:sym typeface="Georgia"/>
              </a:rPr>
              <a:t>Analysis</a:t>
            </a:r>
            <a:endParaRPr sz="4400" b="1" i="0" u="none" strike="noStrike" cap="none" dirty="0">
              <a:solidFill>
                <a:srgbClr val="E84A27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22" name="Google Shape;122;p2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t>8</a:t>
            </a:fld>
            <a:endParaRPr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FC675F-A5DA-4DBC-8201-64CB4EAE12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0693" y="1150433"/>
            <a:ext cx="6682613" cy="2842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0454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7"/>
          <p:cNvSpPr txBox="1">
            <a:spLocks noGrp="1"/>
          </p:cNvSpPr>
          <p:nvPr>
            <p:ph type="title"/>
          </p:nvPr>
        </p:nvSpPr>
        <p:spPr>
          <a:xfrm>
            <a:off x="76200" y="53578"/>
            <a:ext cx="83058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b="1" dirty="0">
                <a:solidFill>
                  <a:srgbClr val="E84A27"/>
                </a:solidFill>
                <a:latin typeface="Georgia"/>
                <a:ea typeface="Georgia"/>
                <a:cs typeface="Georgia"/>
                <a:sym typeface="Georgia"/>
              </a:rPr>
              <a:t>2. S-Volume </a:t>
            </a:r>
            <a:r>
              <a:rPr lang="en-US" sz="4400" b="1" dirty="0">
                <a:solidFill>
                  <a:srgbClr val="E84A27"/>
                </a:solidFill>
                <a:latin typeface="Georgia"/>
                <a:ea typeface="Georgia"/>
                <a:cs typeface="Georgia"/>
                <a:sym typeface="Georgia"/>
              </a:rPr>
              <a:t>Analysis</a:t>
            </a:r>
            <a:endParaRPr sz="4400" b="1" i="0" u="none" strike="noStrike" cap="none" dirty="0">
              <a:solidFill>
                <a:srgbClr val="E84A27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22" name="Google Shape;122;p2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t>9</a:t>
            </a:fld>
            <a:endParaRPr dirty="0">
              <a:solidFill>
                <a:schemeClr val="bg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9821C8C-1C78-4F09-AF49-9A47F0DFFE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6368" y="1150433"/>
            <a:ext cx="6711263" cy="2842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800785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University Of Illinois">
      <a:dk1>
        <a:srgbClr val="131F33"/>
      </a:dk1>
      <a:lt1>
        <a:srgbClr val="FFFFFF"/>
      </a:lt1>
      <a:dk2>
        <a:srgbClr val="FA6300"/>
      </a:dk2>
      <a:lt2>
        <a:srgbClr val="FAFAFA"/>
      </a:lt2>
      <a:accent1>
        <a:srgbClr val="131F33"/>
      </a:accent1>
      <a:accent2>
        <a:srgbClr val="FA6300"/>
      </a:accent2>
      <a:accent3>
        <a:srgbClr val="555555"/>
      </a:accent3>
      <a:accent4>
        <a:srgbClr val="888888"/>
      </a:accent4>
      <a:accent5>
        <a:srgbClr val="4BACC6"/>
      </a:accent5>
      <a:accent6>
        <a:srgbClr val="F79646"/>
      </a:accent6>
      <a:hlink>
        <a:srgbClr val="666666"/>
      </a:hlink>
      <a:folHlink>
        <a:srgbClr val="AAAAA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University Of Illinois">
      <a:dk1>
        <a:srgbClr val="131F33"/>
      </a:dk1>
      <a:lt1>
        <a:srgbClr val="FFFFFF"/>
      </a:lt1>
      <a:dk2>
        <a:srgbClr val="FA6300"/>
      </a:dk2>
      <a:lt2>
        <a:srgbClr val="FAFAFA"/>
      </a:lt2>
      <a:accent1>
        <a:srgbClr val="131F33"/>
      </a:accent1>
      <a:accent2>
        <a:srgbClr val="FA6300"/>
      </a:accent2>
      <a:accent3>
        <a:srgbClr val="555555"/>
      </a:accent3>
      <a:accent4>
        <a:srgbClr val="888888"/>
      </a:accent4>
      <a:accent5>
        <a:srgbClr val="4BACC6"/>
      </a:accent5>
      <a:accent6>
        <a:srgbClr val="F79646"/>
      </a:accent6>
      <a:hlink>
        <a:srgbClr val="666666"/>
      </a:hlink>
      <a:folHlink>
        <a:srgbClr val="AAAAA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537</TotalTime>
  <Words>440</Words>
  <Application>Microsoft Office PowerPoint</Application>
  <PresentationFormat>On-screen Show (16:9)</PresentationFormat>
  <Paragraphs>84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Georgia</vt:lpstr>
      <vt:lpstr>Simple Light</vt:lpstr>
      <vt:lpstr>Office Theme</vt:lpstr>
      <vt:lpstr>Office Theme</vt:lpstr>
      <vt:lpstr>SMA &amp;  HULL TRADING  Week 2 </vt:lpstr>
      <vt:lpstr> Data Distribution</vt:lpstr>
      <vt:lpstr>PowerPoint Presentation</vt:lpstr>
      <vt:lpstr>PowerPoint Presentation</vt:lpstr>
      <vt:lpstr>Data Distribution</vt:lpstr>
      <vt:lpstr>Data Distribution</vt:lpstr>
      <vt:lpstr>2. S-Volume Analysis</vt:lpstr>
      <vt:lpstr>2. S-Volume Analysis</vt:lpstr>
      <vt:lpstr>2. S-Volume Analysis</vt:lpstr>
      <vt:lpstr>2. S-Volume Analysis</vt:lpstr>
      <vt:lpstr>2. S-Volume Analysis</vt:lpstr>
      <vt:lpstr>2. S-Volume Analysis</vt:lpstr>
      <vt:lpstr>2. S-Volume Analysis</vt:lpstr>
      <vt:lpstr>2. S-Volume Analysis</vt:lpstr>
      <vt:lpstr>2. S-Volume Analysis</vt:lpstr>
      <vt:lpstr>2. S-Volume Analysis</vt:lpstr>
      <vt:lpstr>3. S-Score Metrics</vt:lpstr>
      <vt:lpstr>PowerPoint Presentation</vt:lpstr>
      <vt:lpstr>3. Lets zoom in…</vt:lpstr>
      <vt:lpstr>3. S-Delta: Noisy?</vt:lpstr>
      <vt:lpstr>4. Stationarity check </vt:lpstr>
      <vt:lpstr>4.Stationarity check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 &amp;  HULL TRADING  Week 2</dc:title>
  <dc:creator>| Joey |</dc:creator>
  <cp:lastModifiedBy>Joseph Loss</cp:lastModifiedBy>
  <cp:revision>25</cp:revision>
  <cp:lastPrinted>2019-09-20T03:21:30Z</cp:lastPrinted>
  <dcterms:modified xsi:type="dcterms:W3CDTF">2019-09-20T03:25:26Z</dcterms:modified>
</cp:coreProperties>
</file>